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7" r:id="rId5"/>
    <p:sldId id="500" r:id="rId6"/>
    <p:sldId id="262" r:id="rId7"/>
    <p:sldId id="502" r:id="rId8"/>
    <p:sldId id="400" r:id="rId9"/>
    <p:sldId id="467" r:id="rId10"/>
    <p:sldId id="473" r:id="rId11"/>
    <p:sldId id="503" r:id="rId12"/>
    <p:sldId id="383" r:id="rId13"/>
    <p:sldId id="474" r:id="rId14"/>
    <p:sldId id="817" r:id="rId15"/>
    <p:sldId id="501" r:id="rId1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ngenecker, Petrice B." initials="LPB" lastIdx="8" clrIdx="0"/>
  <p:cmAuthor id="2" name="Charlotte Jeans" initials="" lastIdx="2" clrIdx="1"/>
  <p:cmAuthor id="3" name="Foster, Angela" initials="FA" lastIdx="3" clrIdx="2">
    <p:extLst>
      <p:ext uri="{19B8F6BF-5375-455C-9EA6-DF929625EA0E}">
        <p15:presenceInfo xmlns:p15="http://schemas.microsoft.com/office/powerpoint/2012/main" userId="S::Angela.Foster@va.gov::29524050-54a8-4308-8bd1-10d67264d5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5" autoAdjust="0"/>
    <p:restoredTop sz="79777" autoAdjust="0"/>
  </p:normalViewPr>
  <p:slideViewPr>
    <p:cSldViewPr>
      <p:cViewPr varScale="1">
        <p:scale>
          <a:sx n="91" d="100"/>
          <a:sy n="91" d="100"/>
        </p:scale>
        <p:origin x="192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082" y="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8D1F3C7B-FC70-4711-BC45-E540C48E6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95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D34EA58A-39E5-4D21-9D36-B59FED999B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38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>
              <a:ea typeface="ＭＳ Ｐゴシック" charset="-128"/>
            </a:endParaRPr>
          </a:p>
          <a:p>
            <a:pPr>
              <a:lnSpc>
                <a:spcPct val="150000"/>
              </a:lnSpc>
            </a:pPr>
            <a:endParaRPr lang="en-US" dirty="0">
              <a:ea typeface="ＭＳ Ｐゴシック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A8AC77-AA18-4B2E-A059-F88CAA9F383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2A6873F4-84F0-4719-9029-0D3D22238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553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4EA58A-39E5-4D21-9D36-B59FED999BA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2A6873F4-84F0-4719-9029-0D3D22238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88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72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50CD8-3DC0-4D51-9F0F-9FA8CBAFAED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674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850CD8-3DC0-4D51-9F0F-9FA8CBAFAED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555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54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7F9A1D6D-6CC2-435E-998F-4CA06FCC17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39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Open email with Active Projects Insight Report in full Outlook, briefly explain report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Save As -&gt; All Files -&gt; .zip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Open Zip and show CSV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Show Hidden Files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Navigate to </a:t>
            </a:r>
            <a:r>
              <a:rPr lang="en-US" dirty="0" err="1"/>
              <a:t>XLStart</a:t>
            </a:r>
            <a:r>
              <a:rPr lang="en-US" dirty="0"/>
              <a:t> and drag Personal.xlsb into it, then open the file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Go back to CSV and show developer tab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Run Macro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443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 out that we will continue to create macros based on user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133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EA58A-39E5-4D21-9D36-B59FED999BAC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562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background cover.pd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8880" y="3178162"/>
            <a:ext cx="7772400" cy="730127"/>
          </a:xfrm>
        </p:spPr>
        <p:txBody>
          <a:bodyPr>
            <a:normAutofit/>
          </a:bodyPr>
          <a:lstStyle>
            <a:lvl1pPr algn="l">
              <a:defRPr sz="3400" b="1">
                <a:latin typeface="Calibri"/>
                <a:cs typeface="Calibri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696" y="4004454"/>
            <a:ext cx="7753584" cy="914813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2" descr="Z:\Identity\Logo\R&amp;Dhoriz.jpg"/>
          <p:cNvPicPr>
            <a:picLocks noChangeAspect="1" noChangeArrowheads="1"/>
          </p:cNvPicPr>
          <p:nvPr userDrawn="1"/>
        </p:nvPicPr>
        <p:blipFill>
          <a:blip r:embed="rId3"/>
          <a:srcRect l="16805"/>
          <a:stretch>
            <a:fillRect/>
          </a:stretch>
        </p:blipFill>
        <p:spPr bwMode="auto">
          <a:xfrm>
            <a:off x="177272" y="6229568"/>
            <a:ext cx="1882309" cy="4375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2539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650"/>
            <a:ext cx="8229600" cy="4190513"/>
          </a:xfrm>
        </p:spPr>
        <p:txBody>
          <a:bodyPr/>
          <a:lstStyle>
            <a:lvl1pPr>
              <a:spcAft>
                <a:spcPts val="1200"/>
              </a:spcAft>
              <a:defRPr/>
            </a:lvl1pPr>
            <a:lvl2pPr>
              <a:spcAft>
                <a:spcPts val="1200"/>
              </a:spcAft>
              <a:defRPr/>
            </a:lvl2pPr>
            <a:lvl3pPr>
              <a:spcAft>
                <a:spcPts val="1200"/>
              </a:spcAft>
              <a:defRPr/>
            </a:lvl3pPr>
            <a:lvl4pPr>
              <a:spcAft>
                <a:spcPts val="1200"/>
              </a:spcAft>
              <a:defRPr/>
            </a:lvl4pPr>
            <a:lvl5pPr>
              <a:spcAft>
                <a:spcPts val="1200"/>
              </a:spcAft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873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7110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3322"/>
            <a:ext cx="4038600" cy="4202841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800"/>
            </a:lvl1pPr>
            <a:lvl2pPr>
              <a:spcAft>
                <a:spcPts val="1200"/>
              </a:spcAft>
              <a:defRPr sz="2400"/>
            </a:lvl2pPr>
            <a:lvl3pPr>
              <a:spcAft>
                <a:spcPts val="1200"/>
              </a:spcAft>
              <a:defRPr sz="2200"/>
            </a:lvl3pPr>
            <a:lvl4pPr>
              <a:spcAft>
                <a:spcPts val="1200"/>
              </a:spcAft>
              <a:defRPr sz="2200"/>
            </a:lvl4pPr>
            <a:lvl5pPr>
              <a:spcAft>
                <a:spcPts val="1200"/>
              </a:spcAft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0"/>
          </p:nvPr>
        </p:nvSpPr>
        <p:spPr>
          <a:xfrm>
            <a:off x="4831958" y="1927805"/>
            <a:ext cx="4038600" cy="4202841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2800"/>
            </a:lvl1pPr>
            <a:lvl2pPr>
              <a:spcAft>
                <a:spcPts val="1200"/>
              </a:spcAft>
              <a:defRPr sz="2400"/>
            </a:lvl2pPr>
            <a:lvl3pPr>
              <a:spcAft>
                <a:spcPts val="1200"/>
              </a:spcAft>
              <a:defRPr sz="2200"/>
            </a:lvl3pPr>
            <a:lvl4pPr>
              <a:spcAft>
                <a:spcPts val="1200"/>
              </a:spcAft>
              <a:defRPr sz="2200"/>
            </a:lvl4pPr>
            <a:lvl5pPr>
              <a:spcAft>
                <a:spcPts val="1200"/>
              </a:spcAft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5126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391824"/>
            <a:ext cx="5486400" cy="2724039"/>
          </a:xfrm>
        </p:spPr>
        <p:txBody>
          <a:bodyPr rtlCol="0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682602"/>
            <a:ext cx="5486400" cy="61356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715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4452FDFF-9483-4A82-A0D2-0EFD9C982FB8}" type="slidenum">
              <a:rPr lang="en-US" smtClean="0">
                <a:ea typeface="ＭＳ Ｐゴシック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971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2534" y="2760397"/>
            <a:ext cx="6798733" cy="112580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2533" y="3886200"/>
            <a:ext cx="6798733" cy="1422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643063" y="5308600"/>
            <a:ext cx="6797675" cy="804863"/>
          </a:xfrm>
          <a:prstGeom prst="rect">
            <a:avLst/>
          </a:prstGeom>
        </p:spPr>
        <p:txBody>
          <a:bodyPr/>
          <a:lstStyle>
            <a:lvl1pPr>
              <a:buNone/>
              <a:defRPr sz="1400">
                <a:solidFill>
                  <a:schemeClr val="bg1"/>
                </a:solidFill>
              </a:defRPr>
            </a:lvl1pPr>
            <a:lvl2pPr>
              <a:buNone/>
              <a:defRPr sz="1400">
                <a:solidFill>
                  <a:schemeClr val="bg1"/>
                </a:solidFill>
              </a:defRPr>
            </a:lvl2pPr>
            <a:lvl3pPr>
              <a:buNone/>
              <a:defRPr sz="1400">
                <a:solidFill>
                  <a:schemeClr val="bg1"/>
                </a:solidFill>
              </a:defRPr>
            </a:lvl3pPr>
            <a:lvl4pPr>
              <a:buNone/>
              <a:defRPr sz="1400">
                <a:solidFill>
                  <a:schemeClr val="bg1"/>
                </a:solidFill>
              </a:defRPr>
            </a:lvl4pPr>
            <a:lvl5pPr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850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background interior.pdf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49438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1030" name="Picture 4" descr="Department of Veterans Affairs, Veterans Health Administration, Office of Health Information"/>
          <p:cNvPicPr>
            <a:picLocks noChangeAspect="1" noChangeArrowheads="1"/>
          </p:cNvPicPr>
          <p:nvPr userDrawn="1"/>
        </p:nvPicPr>
        <p:blipFill>
          <a:blip r:embed="rId10"/>
          <a:srcRect/>
          <a:stretch>
            <a:fillRect/>
          </a:stretch>
        </p:blipFill>
        <p:spPr bwMode="auto">
          <a:xfrm>
            <a:off x="911225" y="495300"/>
            <a:ext cx="1651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250238" y="6249988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Georgia" pitchFamily="18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37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bg1"/>
          </a:solidFill>
          <a:latin typeface="Tahoma" pitchFamily="34" charset="0"/>
          <a:ea typeface="ＭＳ Ｐゴシック" charset="0"/>
          <a:cs typeface="Tahoma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Georgia" charset="0"/>
          <a:ea typeface="ＭＳ Ｐゴシック" charset="0"/>
          <a:cs typeface="Georgia" charset="0"/>
        </a:defRPr>
      </a:lvl9pPr>
    </p:titleStyle>
    <p:bodyStyle>
      <a:lvl1pPr marL="342900" indent="-34290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457200" rtl="0" eaLnBrk="0" fontAlgn="base" hangingPunct="0">
        <a:spcBef>
          <a:spcPts val="0"/>
        </a:spcBef>
        <a:spcAft>
          <a:spcPts val="1200"/>
        </a:spcAft>
        <a:buFont typeface="Arial" pitchFamily="34" charset="0"/>
        <a:buChar char="•"/>
        <a:defRPr sz="22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Georgia"/>
          <a:ea typeface="Georgia" charset="0"/>
          <a:cs typeface="Georg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GovSupport@irbnet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nvasconcelos@goldschmitt.com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.va.gov/programs/orppe/education/webinars/archives.cf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ngela.foster@va.go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nvasconcelos@goldschmitt.com" TargetMode="External"/><Relationship Id="rId4" Type="http://schemas.openxmlformats.org/officeDocument/2006/relationships/hyperlink" Target="mailto:erica.aulik@va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ovSupport@irbnet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vagov.sharepoint.com/sites/VHAORPPE/VAIRRS/How%20To%20Series/Forms/AllItems.aspx?RootFolder=%2Fsites%2FVHAORPPE%2FVAIRRS%2FHow%20To%20Series%2FGetting%20the%20Most%20out%20of%20Insight%20Reports%2D%20June%202020&amp;FolderCTID=0x012000C1A708D47D23944CA3A538F7B904CE9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vagov.sharepoint.com/sites/VHAORPPE/VAIRRS/How%20To%20Series/Forms/AllItems.aspx?RootFolder=%2Fsites%2FVHAORPPE%2FVAIRRS%2FHow%20To%20Series%2FGetting%20the%20Most%20out%20of%20Insight%20Reports%2D%20June%202020&amp;FolderCTID=0x012000C1A708D47D23944CA3A538F7B904CE9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vagov.sharepoint.com/sites/VHAORPPE/VAIR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357188" y="3873961"/>
            <a:ext cx="8805120" cy="1622438"/>
          </a:xfrm>
        </p:spPr>
        <p:txBody>
          <a:bodyPr>
            <a:normAutofit fontScale="90000"/>
          </a:bodyPr>
          <a:lstStyle/>
          <a:p>
            <a:pPr marL="4763" indent="-4763">
              <a:spcBef>
                <a:spcPct val="20000"/>
              </a:spcBef>
              <a:defRPr/>
            </a:pP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r>
              <a:rPr lang="en-US" spc="100" dirty="0">
                <a:latin typeface="Tahoma" pitchFamily="34" charset="0"/>
                <a:cs typeface="Tahoma" pitchFamily="34" charset="0"/>
              </a:rPr>
              <a:t>VAIRRS How-To Series 2</a:t>
            </a: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br>
              <a:rPr lang="en-US" sz="3400" spc="100" dirty="0">
                <a:latin typeface="Tahoma" pitchFamily="34" charset="0"/>
                <a:cs typeface="Tahoma" pitchFamily="34" charset="0"/>
              </a:rPr>
            </a:br>
            <a:r>
              <a:rPr lang="en-US" sz="3400" spc="100" dirty="0">
                <a:latin typeface="Tahoma" pitchFamily="34" charset="0"/>
                <a:cs typeface="Tahoma" pitchFamily="34" charset="0"/>
              </a:rPr>
              <a:t>	</a:t>
            </a:r>
            <a:endParaRPr lang="en-US" sz="3100" b="0" spc="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357188" y="4517136"/>
            <a:ext cx="7753350" cy="1093088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sz="2000" spc="100" dirty="0">
                <a:cs typeface="Calibri"/>
              </a:rPr>
              <a:t>Getting the Most Out of Insight Reports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5000" y="5610225"/>
            <a:ext cx="310242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>
                <a:solidFill>
                  <a:prstClr val="white"/>
                </a:solidFill>
                <a:latin typeface="Tahoma" pitchFamily="34" charset="0"/>
                <a:ea typeface="ＭＳ Ｐゴシック" pitchFamily="1" charset="-128"/>
                <a:cs typeface="Tahoma" pitchFamily="34" charset="0"/>
              </a:rPr>
              <a:t>6/10/2021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4EAE64-B11D-481C-BB6D-0B4DF16A926A}"/>
              </a:ext>
            </a:extLst>
          </p:cNvPr>
          <p:cNvSpPr txBox="1"/>
          <p:nvPr/>
        </p:nvSpPr>
        <p:spPr>
          <a:xfrm>
            <a:off x="6248400" y="3056716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199 – 395 – 7771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1380494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84997-D1B5-449F-8539-1C80EABF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0793B-D351-48B8-951A-6C6B6D6BA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3600"/>
              </a:spcAft>
              <a:buNone/>
            </a:pPr>
            <a:r>
              <a:rPr lang="en-US" sz="2000" dirty="0"/>
              <a:t>Questions regarding Insight Reports (Receiving the reports, how they are used, etc.): email </a:t>
            </a:r>
            <a:r>
              <a:rPr lang="en-US" sz="2000" dirty="0">
                <a:hlinkClick r:id="rId3"/>
              </a:rPr>
              <a:t>GovSupport@irbnet.org</a:t>
            </a:r>
            <a:endParaRPr lang="en-US" sz="2000" dirty="0"/>
          </a:p>
          <a:p>
            <a:pPr marL="0" indent="0">
              <a:spcAft>
                <a:spcPts val="3600"/>
              </a:spcAft>
              <a:buNone/>
            </a:pPr>
            <a:r>
              <a:rPr lang="en-US" sz="2000" dirty="0"/>
              <a:t>Questions regarding opening Insight Reports and using the macros: email Nelson Vasconcelos at </a:t>
            </a:r>
            <a:r>
              <a:rPr lang="en-US" sz="2000" dirty="0">
                <a:hlinkClick r:id="rId4"/>
              </a:rPr>
              <a:t>nvasconcelos@goldschmitt.com</a:t>
            </a:r>
            <a:endParaRPr lang="en-US" sz="2000" dirty="0"/>
          </a:p>
          <a:p>
            <a:pPr marL="0" indent="0">
              <a:spcAft>
                <a:spcPts val="3600"/>
              </a:spcAft>
              <a:buNone/>
            </a:pPr>
            <a:br>
              <a:rPr lang="en-US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5125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1236C-7D84-47D5-812B-AA51D6E1D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 of Recording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1E146-F16C-4F7D-8E0C-66F502541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/>
              <a:t>A recording of this session and the associated handouts will be available on ORPP&amp;E’s Education and Training website approximately one-week post-webinar</a:t>
            </a:r>
          </a:p>
          <a:p>
            <a:r>
              <a:rPr lang="en-US" sz="2200" dirty="0"/>
              <a:t>An archive of this and other webinars can be found here:  </a:t>
            </a:r>
            <a:r>
              <a:rPr lang="en-US" sz="2200" dirty="0">
                <a:hlinkClick r:id="rId2"/>
              </a:rPr>
              <a:t>https://www.research.va.gov/programs/orppe/education/webinars/archives.cfm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1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84997-D1B5-449F-8539-1C80EABF8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0793B-D351-48B8-951A-6C6B6D6BA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Please type any questions you may have in the Q&amp;A box.  We will try to answer everyone’s questions before the close of the hour.</a:t>
            </a:r>
          </a:p>
        </p:txBody>
      </p:sp>
    </p:spTree>
    <p:extLst>
      <p:ext uri="{BB962C8B-B14F-4D97-AF65-F5344CB8AC3E}">
        <p14:creationId xmlns:p14="http://schemas.microsoft.com/office/powerpoint/2010/main" val="1947001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76794-13CF-4233-82EB-6A35EB00B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Presenters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F2766ADF-498B-403D-BB7D-D192CFC403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640887"/>
              </p:ext>
            </p:extLst>
          </p:nvPr>
        </p:nvGraphicFramePr>
        <p:xfrm>
          <a:off x="838200" y="1935163"/>
          <a:ext cx="8000999" cy="4372439"/>
        </p:xfrm>
        <a:graphic>
          <a:graphicData uri="http://schemas.openxmlformats.org/drawingml/2006/table">
            <a:tbl>
              <a:tblPr firstRow="1" firstCol="1" bandRow="1"/>
              <a:tblGrid>
                <a:gridCol w="5181600">
                  <a:extLst>
                    <a:ext uri="{9D8B030D-6E8A-4147-A177-3AD203B41FA5}">
                      <a16:colId xmlns:a16="http://schemas.microsoft.com/office/drawing/2014/main" val="2166619706"/>
                    </a:ext>
                  </a:extLst>
                </a:gridCol>
                <a:gridCol w="2639600">
                  <a:extLst>
                    <a:ext uri="{9D8B030D-6E8A-4147-A177-3AD203B41FA5}">
                      <a16:colId xmlns:a16="http://schemas.microsoft.com/office/drawing/2014/main" val="3916781273"/>
                    </a:ext>
                  </a:extLst>
                </a:gridCol>
                <a:gridCol w="179799">
                  <a:extLst>
                    <a:ext uri="{9D8B030D-6E8A-4147-A177-3AD203B41FA5}">
                      <a16:colId xmlns:a16="http://schemas.microsoft.com/office/drawing/2014/main" val="2047678252"/>
                    </a:ext>
                  </a:extLst>
                </a:gridCol>
              </a:tblGrid>
              <a:tr h="2547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Office of Research Protections, Policy, and Education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Goldschmitt and Associates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7029684"/>
                  </a:ext>
                </a:extLst>
              </a:tr>
              <a:tr h="35037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Angela Foster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PM/COR, VAIRRS and VAEDA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of Veterans Affairs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Office of Research Protections, Policy, and Education (ORPP&amp;E)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810 Vermont Avenue, NW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Washington, DC  20420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Phone: (202)-443-5822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Email: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angela.foster@va.gov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Erica Aulik, MEd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 Specialist/Instructional Designer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Office of Research Protections, Policy, and Education (ORPP&amp;E)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810 Vermont Avenue, NW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Washington, DC  20420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Phone: (715)570-1047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Email: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erica.aulik@va.gov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Nelson Vasconcelos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Senior Management Analyst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Goldschmitt and Associates LLC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Phone: (410)336-4299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Email: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nvasconcelos@goldschmitt.com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5192693"/>
                  </a:ext>
                </a:extLst>
              </a:tr>
              <a:tr h="2496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610297"/>
                  </a:ext>
                </a:extLst>
              </a:tr>
              <a:tr h="3050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178" marR="451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659015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DDF1603-043F-4DBD-9981-3590E91328F5}"/>
              </a:ext>
            </a:extLst>
          </p:cNvPr>
          <p:cNvSpPr txBox="1"/>
          <p:nvPr/>
        </p:nvSpPr>
        <p:spPr>
          <a:xfrm>
            <a:off x="5791200" y="558636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199 – 395 – 7771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637466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An overview of IRBNet Insight Reports and how they can impact your work</a:t>
            </a:r>
          </a:p>
          <a:p>
            <a:r>
              <a:rPr lang="en-US" sz="2400" dirty="0"/>
              <a:t>Accessing Insight Reports</a:t>
            </a:r>
          </a:p>
          <a:p>
            <a:r>
              <a:rPr lang="en-US" sz="2400" dirty="0"/>
              <a:t>Live Demo</a:t>
            </a:r>
          </a:p>
          <a:p>
            <a:pPr lvl="1"/>
            <a:r>
              <a:rPr lang="en-US" sz="2000" dirty="0"/>
              <a:t>Saving/Opening Insight Reports</a:t>
            </a:r>
          </a:p>
          <a:p>
            <a:pPr lvl="1"/>
            <a:r>
              <a:rPr lang="en-US" sz="2000" dirty="0"/>
              <a:t>Using Excel Macros to make them work for you</a:t>
            </a:r>
          </a:p>
          <a:p>
            <a:r>
              <a:rPr lang="en-US" sz="2400" dirty="0"/>
              <a:t>Feedback</a:t>
            </a:r>
          </a:p>
          <a:p>
            <a:r>
              <a:rPr lang="en-US" sz="2400" dirty="0"/>
              <a:t>Q&amp;A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310CB9-C789-4B65-878C-4AF943302F43}"/>
              </a:ext>
            </a:extLst>
          </p:cNvPr>
          <p:cNvSpPr txBox="1"/>
          <p:nvPr/>
        </p:nvSpPr>
        <p:spPr>
          <a:xfrm>
            <a:off x="5943600" y="524595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199 – 395 – 7771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1258861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How familiar are you with IRBNet Insight Reports?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 use them regularly in my work</a:t>
            </a:r>
          </a:p>
          <a:p>
            <a:r>
              <a:rPr lang="en-US" sz="2400" dirty="0"/>
              <a:t>I’ve heard of them, but I don’t really know how they’re used</a:t>
            </a:r>
          </a:p>
          <a:p>
            <a:r>
              <a:rPr lang="en-US" sz="2400" dirty="0"/>
              <a:t>What’s an Insight Report?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02980E-7777-46DB-BAF9-60CF95033031}"/>
              </a:ext>
            </a:extLst>
          </p:cNvPr>
          <p:cNvSpPr txBox="1"/>
          <p:nvPr/>
        </p:nvSpPr>
        <p:spPr>
          <a:xfrm>
            <a:off x="6117771" y="508119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199 – 395 – 7771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1185517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D14247-A595-4BB4-BDCA-0ED8038B7703}"/>
              </a:ext>
            </a:extLst>
          </p:cNvPr>
          <p:cNvSpPr txBox="1"/>
          <p:nvPr/>
        </p:nvSpPr>
        <p:spPr>
          <a:xfrm>
            <a:off x="6270171" y="457200"/>
            <a:ext cx="24166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(415) 655-0060</a:t>
            </a:r>
          </a:p>
          <a:p>
            <a:r>
              <a:rPr lang="en-US" sz="1400" dirty="0"/>
              <a:t>Access Code: 812-008-474</a:t>
            </a:r>
          </a:p>
          <a:p>
            <a:r>
              <a:rPr lang="en-US" sz="1400" dirty="0"/>
              <a:t>Slides in “Handout” Tab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D961E67-C15A-477F-BD97-075A71DAE76C}"/>
              </a:ext>
            </a:extLst>
          </p:cNvPr>
          <p:cNvSpPr txBox="1">
            <a:spLocks/>
          </p:cNvSpPr>
          <p:nvPr/>
        </p:nvSpPr>
        <p:spPr bwMode="auto">
          <a:xfrm>
            <a:off x="609600" y="459825"/>
            <a:ext cx="8229600" cy="129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Tahoma" pitchFamily="34" charset="0"/>
                <a:ea typeface="ＭＳ Ｐゴシック" charset="0"/>
                <a:cs typeface="Tahoma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9pPr>
          </a:lstStyle>
          <a:p>
            <a:r>
              <a:rPr lang="en-US"/>
              <a:t>IRBNet Insight Reports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5D92DF-14D6-4A6E-B579-0B195D0B2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650"/>
            <a:ext cx="8229600" cy="4190513"/>
          </a:xfrm>
        </p:spPr>
        <p:txBody>
          <a:bodyPr/>
          <a:lstStyle/>
          <a:p>
            <a:r>
              <a:rPr lang="en-US" sz="2400" dirty="0"/>
              <a:t>IRBNet Insight Reports provide a detailed set of data extracts from VAIRRS </a:t>
            </a:r>
          </a:p>
          <a:p>
            <a:r>
              <a:rPr lang="en-US" sz="2400" dirty="0"/>
              <a:t>Provide unique and timely views of operations at all VHA sites that are online in IRBNet</a:t>
            </a:r>
          </a:p>
          <a:p>
            <a:r>
              <a:rPr lang="en-US" sz="2400" dirty="0"/>
              <a:t>ORPPE is developing a series of Microsoft Excel macros that format the Insight reports into a more user-friendly format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F58142-9870-49CA-B2AF-68625426BE4B}"/>
              </a:ext>
            </a:extLst>
          </p:cNvPr>
          <p:cNvSpPr txBox="1"/>
          <p:nvPr/>
        </p:nvSpPr>
        <p:spPr>
          <a:xfrm>
            <a:off x="6193970" y="432001"/>
            <a:ext cx="2569029" cy="8172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Dial in: 1 – 404 – 397 – 1596</a:t>
            </a:r>
          </a:p>
          <a:p>
            <a:r>
              <a:rPr lang="en-US" sz="1400" dirty="0"/>
              <a:t>Access Code: 199 – 395 – 7771</a:t>
            </a:r>
          </a:p>
          <a:p>
            <a:r>
              <a:rPr lang="en-US" sz="1400" dirty="0"/>
              <a:t>Slides in “Handout” Tab</a:t>
            </a:r>
          </a:p>
        </p:txBody>
      </p:sp>
    </p:spTree>
    <p:extLst>
      <p:ext uri="{BB962C8B-B14F-4D97-AF65-F5344CB8AC3E}">
        <p14:creationId xmlns:p14="http://schemas.microsoft.com/office/powerpoint/2010/main" val="60401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99AC8-2158-4C89-9DEC-496B86B8D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the Insight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82E6C-AA13-4C10-B7A9-5CB79EB49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IRBNet can send the reports that best fit your needs on a regular basis (daily, weekly, bi-weekly, etc.)</a:t>
            </a:r>
          </a:p>
          <a:p>
            <a:r>
              <a:rPr lang="en-US" sz="2400" dirty="0"/>
              <a:t>To request the reports, email </a:t>
            </a:r>
            <a:r>
              <a:rPr lang="en-US" sz="2400" dirty="0">
                <a:hlinkClick r:id="rId3"/>
              </a:rPr>
              <a:t>GovSupport@irbnet.org</a:t>
            </a:r>
            <a:r>
              <a:rPr lang="en-US" sz="2400" dirty="0"/>
              <a:t> and let them know which reports you’d like and how often you’d like to receive them</a:t>
            </a:r>
          </a:p>
          <a:p>
            <a:r>
              <a:rPr lang="en-US" sz="2400" dirty="0"/>
              <a:t>Refer to the </a:t>
            </a:r>
            <a:r>
              <a:rPr lang="en-US" sz="2400" dirty="0">
                <a:hlinkClick r:id="rId4"/>
              </a:rPr>
              <a:t>VAIRRS SharePoint portal </a:t>
            </a:r>
            <a:r>
              <a:rPr lang="en-US" sz="2400" dirty="0"/>
              <a:t>for supporting documents</a:t>
            </a:r>
          </a:p>
          <a:p>
            <a:pPr lvl="1"/>
            <a:r>
              <a:rPr lang="en-US" sz="2000" dirty="0"/>
              <a:t>IRBNet Insight Reporting Guide</a:t>
            </a:r>
          </a:p>
          <a:p>
            <a:pPr lvl="1"/>
            <a:r>
              <a:rPr lang="en-US" sz="2000" dirty="0"/>
              <a:t>Getting the Most out of Insight Reports Guidance Document</a:t>
            </a:r>
          </a:p>
        </p:txBody>
      </p:sp>
    </p:spTree>
    <p:extLst>
      <p:ext uri="{BB962C8B-B14F-4D97-AF65-F5344CB8AC3E}">
        <p14:creationId xmlns:p14="http://schemas.microsoft.com/office/powerpoint/2010/main" val="209798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38880" y="3178162"/>
            <a:ext cx="8236160" cy="1338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400" kern="1200">
                <a:solidFill>
                  <a:schemeClr val="bg1"/>
                </a:solidFill>
                <a:latin typeface="Tahoma" pitchFamily="34" charset="0"/>
                <a:ea typeface="ＭＳ Ｐゴシック" charset="0"/>
                <a:cs typeface="Tahoma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Georgia" charset="0"/>
                <a:ea typeface="ＭＳ Ｐゴシック" charset="0"/>
                <a:cs typeface="Georgia" charset="0"/>
              </a:defRPr>
            </a:lvl9pPr>
          </a:lstStyle>
          <a:p>
            <a:pPr marL="4763" indent="-4763" algn="ctr">
              <a:spcBef>
                <a:spcPct val="20000"/>
              </a:spcBef>
              <a:defRPr/>
            </a:pPr>
            <a:r>
              <a:rPr lang="en-US" spc="100" dirty="0">
                <a:solidFill>
                  <a:prstClr val="black"/>
                </a:solidFill>
              </a:rPr>
              <a:t>Live Demo</a:t>
            </a:r>
            <a:endParaRPr lang="en-US" sz="3100" spc="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634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EA6BE-483F-4B38-BCB3-C295E66C3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DAFE79-F4F8-4C70-8D86-D9BC24C12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Now that you’ve seen how macros can be used to reshape Insight Reports, are there any ways they can be used to make your job easier?</a:t>
            </a:r>
          </a:p>
        </p:txBody>
      </p:sp>
    </p:spTree>
    <p:extLst>
      <p:ext uri="{BB962C8B-B14F-4D97-AF65-F5344CB8AC3E}">
        <p14:creationId xmlns:p14="http://schemas.microsoft.com/office/powerpoint/2010/main" val="377355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Links and Documents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229600" cy="5105400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000" dirty="0"/>
              <a:t>VAIRRS SharePoint Portal: </a:t>
            </a:r>
            <a:br>
              <a:rPr lang="en-US" sz="2000" dirty="0"/>
            </a:br>
            <a:br>
              <a:rPr lang="en-US" sz="1600" dirty="0"/>
            </a:br>
            <a:r>
              <a:rPr lang="en-US" sz="1600" dirty="0">
                <a:hlinkClick r:id="rId3"/>
              </a:rPr>
              <a:t>VA Innovation and Research Review System (VAIRRS) - Getting the Most out of Insight Reports- June 2020 - All Documents (sharepoint.com)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Includes the following documents:</a:t>
            </a:r>
            <a:br>
              <a:rPr lang="en-US" sz="1600" dirty="0"/>
            </a:br>
            <a:r>
              <a:rPr lang="en-US" sz="1600" dirty="0"/>
              <a:t>	IRBNet Insight Reporting Guide</a:t>
            </a:r>
            <a:br>
              <a:rPr lang="en-US" sz="1200" dirty="0"/>
            </a:br>
            <a:r>
              <a:rPr lang="en-US" sz="1200" dirty="0"/>
              <a:t>	</a:t>
            </a:r>
            <a:r>
              <a:rPr lang="en-US" sz="1600" dirty="0"/>
              <a:t>Getting the Most Out of Insight Reports Guidance Document</a:t>
            </a:r>
            <a:br>
              <a:rPr lang="en-US" sz="1600" dirty="0"/>
            </a:br>
            <a:r>
              <a:rPr lang="en-US" sz="1600" dirty="0"/>
              <a:t>	Macro File (updated as new macros are created)</a:t>
            </a:r>
            <a:br>
              <a:rPr lang="en-US" sz="1600" dirty="0"/>
            </a:br>
            <a:r>
              <a:rPr lang="en-US" sz="1600" dirty="0"/>
              <a:t>	Recording and Slides from this Webinar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>
                <a:hlinkClick r:id="rId4"/>
              </a:rPr>
              <a:t>VA Innovation and Research Review System (VAIRRS) - Home (sharepoint.com)</a:t>
            </a:r>
            <a:br>
              <a:rPr lang="en-US" sz="1600" dirty="0"/>
            </a:br>
            <a:br>
              <a:rPr lang="en-US" sz="1600" dirty="0"/>
            </a:br>
            <a:r>
              <a:rPr lang="en-US" sz="1600" dirty="0"/>
              <a:t>VAIRRS Home Page</a:t>
            </a:r>
          </a:p>
          <a:p>
            <a:pPr marL="0" indent="0">
              <a:spcAft>
                <a:spcPts val="3600"/>
              </a:spcAft>
              <a:buNone/>
            </a:pPr>
            <a:br>
              <a:rPr lang="en-US" sz="20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79404580"/>
      </p:ext>
    </p:extLst>
  </p:cSld>
  <p:clrMapOvr>
    <a:masterClrMapping/>
  </p:clrMapOvr>
</p:sld>
</file>

<file path=ppt/theme/theme1.xml><?xml version="1.0" encoding="utf-8"?>
<a:theme xmlns:a="http://schemas.openxmlformats.org/drawingml/2006/main" name="PPT_VHA_Template">
  <a:themeElements>
    <a:clrScheme name="Custom 5">
      <a:dk1>
        <a:sysClr val="windowText" lastClr="000000"/>
      </a:dk1>
      <a:lt1>
        <a:sysClr val="window" lastClr="FFFFFF"/>
      </a:lt1>
      <a:dk2>
        <a:srgbClr val="FFFFFE"/>
      </a:dk2>
      <a:lt2>
        <a:srgbClr val="FFFFFE"/>
      </a:lt2>
      <a:accent1>
        <a:srgbClr val="0083BE"/>
      </a:accent1>
      <a:accent2>
        <a:srgbClr val="78BE20"/>
      </a:accent2>
      <a:accent3>
        <a:srgbClr val="C4262E"/>
      </a:accent3>
      <a:accent4>
        <a:srgbClr val="FF7F32"/>
      </a:accent4>
      <a:accent5>
        <a:srgbClr val="F3CF45"/>
      </a:accent5>
      <a:accent6>
        <a:srgbClr val="FFFFF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9DC370A04394CAAC96DED1DC9A007" ma:contentTypeVersion="7" ma:contentTypeDescription="Create a new document." ma:contentTypeScope="" ma:versionID="6108ce84cded1af1e750244da0ba69a7">
  <xsd:schema xmlns:xsd="http://www.w3.org/2001/XMLSchema" xmlns:xs="http://www.w3.org/2001/XMLSchema" xmlns:p="http://schemas.microsoft.com/office/2006/metadata/properties" xmlns:ns1="http://schemas.microsoft.com/sharepoint/v3" xmlns:ns2="b3b97a4c-43ac-46e7-9970-904f1e1efc09" xmlns:ns3="77dce447-0566-47ff-8c07-c9b85fda5322" targetNamespace="http://schemas.microsoft.com/office/2006/metadata/properties" ma:root="true" ma:fieldsID="9eef8a0d4140b03f30e5f6db0a9a6c63" ns1:_="" ns2:_="" ns3:_="">
    <xsd:import namespace="http://schemas.microsoft.com/sharepoint/v3"/>
    <xsd:import namespace="b3b97a4c-43ac-46e7-9970-904f1e1efc09"/>
    <xsd:import namespace="77dce447-0566-47ff-8c07-c9b85fda53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b97a4c-43ac-46e7-9970-904f1e1efc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ce447-0566-47ff-8c07-c9b85fda532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SharedWithUsers xmlns="77dce447-0566-47ff-8c07-c9b85fda5322">
      <UserInfo>
        <DisplayName>Ellis, Michelle D.</DisplayName>
        <AccountId>4533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D0A0C31-A991-4C77-B09C-135B51B5D3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3b97a4c-43ac-46e7-9970-904f1e1efc09"/>
    <ds:schemaRef ds:uri="77dce447-0566-47ff-8c07-c9b85fda53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E3193B-257B-4437-81D2-4E32DCA1CA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8F68DF-D93B-4E8C-B402-86BE4ABFD4ED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7dce447-0566-47ff-8c07-c9b85fda5322"/>
    <ds:schemaRef ds:uri="b3b97a4c-43ac-46e7-9970-904f1e1efc09"/>
    <ds:schemaRef ds:uri="http://schemas.microsoft.com/office/2006/documentManagement/types"/>
    <ds:schemaRef ds:uri="http://schemas.microsoft.com/sharepoint/v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11798</TotalTime>
  <Words>846</Words>
  <Application>Microsoft Office PowerPoint</Application>
  <PresentationFormat>On-screen Show (4:3)</PresentationFormat>
  <Paragraphs>111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Tahoma</vt:lpstr>
      <vt:lpstr>PPT_VHA_Template</vt:lpstr>
      <vt:lpstr>    VAIRRS How-To Series 2   </vt:lpstr>
      <vt:lpstr>Presenters</vt:lpstr>
      <vt:lpstr>Overview of Session</vt:lpstr>
      <vt:lpstr>Poll Question #1</vt:lpstr>
      <vt:lpstr> </vt:lpstr>
      <vt:lpstr>Accessing the Insight Reports</vt:lpstr>
      <vt:lpstr> </vt:lpstr>
      <vt:lpstr>Poll Question #2</vt:lpstr>
      <vt:lpstr>Important Links and Documents</vt:lpstr>
      <vt:lpstr>User Support </vt:lpstr>
      <vt:lpstr>Availability of Recording</vt:lpstr>
      <vt:lpstr> Q&amp;A</vt:lpstr>
    </vt:vector>
  </TitlesOfParts>
  <Company>Dept. of Veterans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VAIRRS How To Series 2:  Getting the Most out of Insight Reports</dc:title>
  <dc:subject>VAIRRS How To Series 2:  Getting the Most out of Insight Reports</dc:subject>
  <dc:creator>Duche, Soundia</dc:creator>
  <cp:keywords>VAIRRS How To Series 2:  Getting the Most out of Insight Reports</cp:keywords>
  <cp:lastModifiedBy>Rivera, Portia T</cp:lastModifiedBy>
  <cp:revision>471</cp:revision>
  <cp:lastPrinted>2019-01-15T01:04:33Z</cp:lastPrinted>
  <dcterms:created xsi:type="dcterms:W3CDTF">2013-05-15T16:43:55Z</dcterms:created>
  <dcterms:modified xsi:type="dcterms:W3CDTF">2021-06-14T17:58:00Z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0x010100C419DC370A04394CAAC96DED1DC9A007</vt:lpwstr>
  </property>
</Properties>
</file>